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62" r:id="rId2"/>
    <p:sldId id="256" r:id="rId3"/>
    <p:sldId id="263" r:id="rId4"/>
    <p:sldId id="264" r:id="rId5"/>
    <p:sldId id="265" r:id="rId6"/>
    <p:sldId id="266" r:id="rId7"/>
    <p:sldId id="257" r:id="rId8"/>
    <p:sldId id="258" r:id="rId9"/>
    <p:sldId id="259" r:id="rId10"/>
    <p:sldId id="260" r:id="rId11"/>
    <p:sldId id="2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E27B3-8410-4C24-845D-869185DD6C6A}" type="datetimeFigureOut">
              <a:rPr lang="tr-TR" smtClean="0"/>
              <a:t>28.08.2023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A57E7-F2E5-4B70-B6C9-63485AB983D9}" type="slidenum">
              <a:rPr lang="tr-TR" smtClean="0"/>
              <a:t>‹#›</a:t>
            </a:fld>
            <a:endParaRPr lang="tr-TR"/>
          </a:p>
        </p:txBody>
      </p:sp>
    </p:spTree>
    <p:extLst>
      <p:ext uri="{BB962C8B-B14F-4D97-AF65-F5344CB8AC3E}">
        <p14:creationId xmlns:p14="http://schemas.microsoft.com/office/powerpoint/2010/main" val="163936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42A57E7-F2E5-4B70-B6C9-63485AB983D9}" type="slidenum">
              <a:rPr lang="tr-TR" smtClean="0"/>
              <a:t>2</a:t>
            </a:fld>
            <a:endParaRPr lang="tr-TR"/>
          </a:p>
        </p:txBody>
      </p:sp>
    </p:spTree>
    <p:extLst>
      <p:ext uri="{BB962C8B-B14F-4D97-AF65-F5344CB8AC3E}">
        <p14:creationId xmlns:p14="http://schemas.microsoft.com/office/powerpoint/2010/main" val="2334789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42A57E7-F2E5-4B70-B6C9-63485AB983D9}" type="slidenum">
              <a:rPr lang="tr-TR" smtClean="0"/>
              <a:t>3</a:t>
            </a:fld>
            <a:endParaRPr lang="tr-TR"/>
          </a:p>
        </p:txBody>
      </p:sp>
    </p:spTree>
    <p:extLst>
      <p:ext uri="{BB962C8B-B14F-4D97-AF65-F5344CB8AC3E}">
        <p14:creationId xmlns:p14="http://schemas.microsoft.com/office/powerpoint/2010/main" val="602317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42A57E7-F2E5-4B70-B6C9-63485AB983D9}" type="slidenum">
              <a:rPr lang="tr-TR" smtClean="0"/>
              <a:t>4</a:t>
            </a:fld>
            <a:endParaRPr lang="tr-TR"/>
          </a:p>
        </p:txBody>
      </p:sp>
    </p:spTree>
    <p:extLst>
      <p:ext uri="{BB962C8B-B14F-4D97-AF65-F5344CB8AC3E}">
        <p14:creationId xmlns:p14="http://schemas.microsoft.com/office/powerpoint/2010/main" val="859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42A57E7-F2E5-4B70-B6C9-63485AB983D9}" type="slidenum">
              <a:rPr lang="tr-TR" smtClean="0"/>
              <a:t>5</a:t>
            </a:fld>
            <a:endParaRPr lang="tr-TR"/>
          </a:p>
        </p:txBody>
      </p:sp>
    </p:spTree>
    <p:extLst>
      <p:ext uri="{BB962C8B-B14F-4D97-AF65-F5344CB8AC3E}">
        <p14:creationId xmlns:p14="http://schemas.microsoft.com/office/powerpoint/2010/main" val="214763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42A57E7-F2E5-4B70-B6C9-63485AB983D9}" type="slidenum">
              <a:rPr lang="tr-TR" smtClean="0"/>
              <a:t>6</a:t>
            </a:fld>
            <a:endParaRPr lang="tr-TR"/>
          </a:p>
        </p:txBody>
      </p:sp>
    </p:spTree>
    <p:extLst>
      <p:ext uri="{BB962C8B-B14F-4D97-AF65-F5344CB8AC3E}">
        <p14:creationId xmlns:p14="http://schemas.microsoft.com/office/powerpoint/2010/main" val="3451111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67FE815B-12DF-4875-B19B-956168DCE785}" type="datetime1">
              <a:rPr lang="tr-TR" smtClean="0"/>
              <a:t>28.08.2023</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2788775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5A9CBFB3-A279-49C8-B1D1-24AE07C2B6D2}" type="datetime1">
              <a:rPr lang="tr-TR" smtClean="0"/>
              <a:t>28.08.2023</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263718086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5A9CBFB3-A279-49C8-B1D1-24AE07C2B6D2}" type="datetime1">
              <a:rPr lang="tr-TR" smtClean="0"/>
              <a:t>28.08.2023</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71012499"/>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5A9CBFB3-A279-49C8-B1D1-24AE07C2B6D2}" type="datetime1">
              <a:rPr lang="tr-TR" smtClean="0"/>
              <a:t>28.08.2023</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538374254"/>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5A9CBFB3-A279-49C8-B1D1-24AE07C2B6D2}" type="datetime1">
              <a:rPr lang="tr-TR" smtClean="0"/>
              <a:t>28.08.2023</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76611273"/>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5A9CBFB3-A279-49C8-B1D1-24AE07C2B6D2}" type="datetime1">
              <a:rPr lang="tr-TR" smtClean="0"/>
              <a:t>28.08.2023</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244494416"/>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F4C64DF-3E24-4E25-A0AB-0C32B1EC1922}" type="datetime1">
              <a:rPr lang="tr-TR" smtClean="0"/>
              <a:t>28.08.2023</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1809708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57C7371-74EA-4800-AE23-71E4182E2AB2}" type="datetime1">
              <a:rPr lang="tr-TR" smtClean="0"/>
              <a:t>28.08.2023</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85428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4ED3BEA-4F49-48BD-9BCA-DA0E6F267B48}" type="datetime1">
              <a:rPr lang="tr-TR" smtClean="0"/>
              <a:t>28.08.2023</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71500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510EEEAF-6701-4DD5-B067-0F43A60360A8}" type="datetime1">
              <a:rPr lang="tr-TR" smtClean="0"/>
              <a:t>28.08.2023</a:t>
            </a:fld>
            <a:endParaRPr lang="tr-TR"/>
          </a:p>
        </p:txBody>
      </p:sp>
      <p:sp>
        <p:nvSpPr>
          <p:cNvPr id="5" name="Footer Placeholder 4"/>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213908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A996B055-E746-4AC5-8085-CB5D46EC8F80}" type="datetime1">
              <a:rPr lang="tr-TR" smtClean="0"/>
              <a:t>28.08.2023</a:t>
            </a:fld>
            <a:endParaRPr lang="tr-TR"/>
          </a:p>
        </p:txBody>
      </p:sp>
      <p:sp>
        <p:nvSpPr>
          <p:cNvPr id="6" name="Footer Placeholder 5"/>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7" name="Slide Number Placeholder 6"/>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2428622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E86F1D37-786D-41E7-8573-68E417788FD5}" type="datetime1">
              <a:rPr lang="tr-TR" smtClean="0"/>
              <a:t>28.08.2023</a:t>
            </a:fld>
            <a:endParaRPr lang="tr-TR"/>
          </a:p>
        </p:txBody>
      </p:sp>
      <p:sp>
        <p:nvSpPr>
          <p:cNvPr id="8" name="Footer Placeholder 7"/>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9" name="Slide Number Placeholder 8"/>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3998411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E806BEA-9361-4517-A829-F5F4B9836961}" type="datetime1">
              <a:rPr lang="tr-TR" smtClean="0"/>
              <a:t>28.08.2023</a:t>
            </a:fld>
            <a:endParaRPr lang="tr-TR"/>
          </a:p>
        </p:txBody>
      </p:sp>
      <p:sp>
        <p:nvSpPr>
          <p:cNvPr id="4" name="Footer Placeholder 3"/>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5" name="Slide Number Placeholder 4"/>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158975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102E0-F8AF-40AD-8AF0-2CF0C7BADE7F}" type="datetime1">
              <a:rPr lang="tr-TR" smtClean="0"/>
              <a:t>28.08.2023</a:t>
            </a:fld>
            <a:endParaRPr lang="tr-TR"/>
          </a:p>
        </p:txBody>
      </p:sp>
      <p:sp>
        <p:nvSpPr>
          <p:cNvPr id="3" name="Footer Placeholder 2"/>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4" name="Slide Number Placeholder 3"/>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4175804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stilini düzenlemek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B4C1D70-5254-4749-B4EF-638090365977}" type="datetime1">
              <a:rPr lang="tr-TR" smtClean="0"/>
              <a:t>28.08.2023</a:t>
            </a:fld>
            <a:endParaRPr lang="tr-TR"/>
          </a:p>
        </p:txBody>
      </p:sp>
      <p:sp>
        <p:nvSpPr>
          <p:cNvPr id="6" name="Footer Placeholder 5"/>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7" name="Slide Number Placeholder 6"/>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138611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0E61FE6-1D8E-4FFE-A324-F5E8DE5F886B}" type="datetime1">
              <a:rPr lang="tr-TR" smtClean="0"/>
              <a:t>28.08.2023</a:t>
            </a:fld>
            <a:endParaRPr lang="tr-TR"/>
          </a:p>
        </p:txBody>
      </p:sp>
      <p:sp>
        <p:nvSpPr>
          <p:cNvPr id="6" name="Footer Placeholder 5"/>
          <p:cNvSpPr>
            <a:spLocks noGrp="1"/>
          </p:cNvSpPr>
          <p:nvPr>
            <p:ph type="ftr" sz="quarter" idx="11"/>
          </p:nvPr>
        </p:nvSpPr>
        <p:spPr/>
        <p:txBody>
          <a:bodyPr/>
          <a:lstStyle/>
          <a:p>
            <a:r>
              <a:rPr lang="en-US"/>
              <a:t>Grade 1: Understands The Changes That Occur in The Nature According to The Seasons Annex 3</a:t>
            </a:r>
            <a:endParaRPr lang="tr-TR"/>
          </a:p>
        </p:txBody>
      </p:sp>
      <p:sp>
        <p:nvSpPr>
          <p:cNvPr id="7" name="Slide Number Placeholder 6"/>
          <p:cNvSpPr>
            <a:spLocks noGrp="1"/>
          </p:cNvSpPr>
          <p:nvPr>
            <p:ph type="sldNum" sz="quarter" idx="12"/>
          </p:nvPr>
        </p:nvSpPr>
        <p:spPr/>
        <p:txBody>
          <a:bodyPr/>
          <a:lstStyle/>
          <a:p>
            <a:fld id="{B80DFCB9-8BDB-4CFF-9645-BDF5E6FAF2B3}" type="slidenum">
              <a:rPr lang="tr-TR" smtClean="0"/>
              <a:t>‹#›</a:t>
            </a:fld>
            <a:endParaRPr lang="tr-TR"/>
          </a:p>
        </p:txBody>
      </p:sp>
    </p:spTree>
    <p:extLst>
      <p:ext uri="{BB962C8B-B14F-4D97-AF65-F5344CB8AC3E}">
        <p14:creationId xmlns:p14="http://schemas.microsoft.com/office/powerpoint/2010/main" val="4010861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9CBFB3-A279-49C8-B1D1-24AE07C2B6D2}" type="datetime1">
              <a:rPr lang="tr-TR" smtClean="0"/>
              <a:t>28.08.2023</a:t>
            </a:fld>
            <a:endParaRPr lang="tr-T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Grade 1: Understands The Changes That Occur in The Nature According to The Seasons Annex 3</a:t>
            </a:r>
            <a:endParaRPr lang="tr-T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80DFCB9-8BDB-4CFF-9645-BDF5E6FAF2B3}" type="slidenum">
              <a:rPr lang="tr-TR" smtClean="0"/>
              <a:t>‹#›</a:t>
            </a:fld>
            <a:endParaRPr lang="tr-TR"/>
          </a:p>
        </p:txBody>
      </p:sp>
    </p:spTree>
    <p:extLst>
      <p:ext uri="{BB962C8B-B14F-4D97-AF65-F5344CB8AC3E}">
        <p14:creationId xmlns:p14="http://schemas.microsoft.com/office/powerpoint/2010/main" val="2279064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468B166-EDE2-4DB3-CFC9-043FB77B7614}"/>
              </a:ext>
            </a:extLst>
          </p:cNvPr>
          <p:cNvSpPr/>
          <p:nvPr/>
        </p:nvSpPr>
        <p:spPr>
          <a:xfrm>
            <a:off x="587829" y="1854200"/>
            <a:ext cx="9383486" cy="1415772"/>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lIns="60960" tIns="30480" rIns="60960" bIns="30480">
            <a:spAutoFit/>
          </a:bodyPr>
          <a:lstStyle/>
          <a:p>
            <a:pPr algn="ctr"/>
            <a:r>
              <a:rPr lang="tr-TR" altLang="tr-TR" sz="8800" b="1" dirty="0" err="1">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Seasons</a:t>
            </a:r>
            <a:endParaRPr lang="en-US" altLang="tr-TR" sz="8800" b="1" dirty="0">
              <a:ln w="22225">
                <a:solidFill>
                  <a:schemeClr val="accent2"/>
                </a:solidFill>
                <a:prstDash val="solid"/>
              </a:ln>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6">
            <a:extLst>
              <a:ext uri="{FF2B5EF4-FFF2-40B4-BE49-F238E27FC236}">
                <a16:creationId xmlns:a16="http://schemas.microsoft.com/office/drawing/2014/main" id="{F2A0EAFA-C9FF-7638-DD7E-33F0911D1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5613400"/>
            <a:ext cx="1390758" cy="964395"/>
          </a:xfrm>
          <a:prstGeom prst="rect">
            <a:avLst/>
          </a:prstGeom>
        </p:spPr>
      </p:pic>
    </p:spTree>
    <p:extLst>
      <p:ext uri="{BB962C8B-B14F-4D97-AF65-F5344CB8AC3E}">
        <p14:creationId xmlns:p14="http://schemas.microsoft.com/office/powerpoint/2010/main" val="1750728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F10FDFA-DC16-903B-6F58-C71D1A2BD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753520" y="314252"/>
            <a:ext cx="5099534" cy="6543748"/>
          </a:xfrm>
          <a:prstGeom prst="rect">
            <a:avLst/>
          </a:prstGeom>
          <a:noFill/>
        </p:spPr>
      </p:pic>
      <p:sp>
        <p:nvSpPr>
          <p:cNvPr id="6" name="Alt Bilgi Yer Tutucusu 23">
            <a:extLst>
              <a:ext uri="{FF2B5EF4-FFF2-40B4-BE49-F238E27FC236}">
                <a16:creationId xmlns:a16="http://schemas.microsoft.com/office/drawing/2014/main" id="{111148DE-4B59-A54D-8CD7-9257E5C0B03C}"/>
              </a:ext>
            </a:extLst>
          </p:cNvPr>
          <p:cNvSpPr txBox="1">
            <a:spLocks/>
          </p:cNvSpPr>
          <p:nvPr/>
        </p:nvSpPr>
        <p:spPr>
          <a:xfrm>
            <a:off x="5746911" y="0"/>
            <a:ext cx="6733309"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Grade 1: Understands The Changes That Occur in The Nature According to The Seasons Annex 3</a:t>
            </a:r>
            <a:endParaRPr lang="tr-TR" dirty="0"/>
          </a:p>
        </p:txBody>
      </p:sp>
      <p:pic>
        <p:nvPicPr>
          <p:cNvPr id="7" name="Picture 6">
            <a:extLst>
              <a:ext uri="{FF2B5EF4-FFF2-40B4-BE49-F238E27FC236}">
                <a16:creationId xmlns:a16="http://schemas.microsoft.com/office/drawing/2014/main" id="{997DE96F-1A02-942A-32AD-255BA7F0E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051429"/>
            <a:ext cx="1163782" cy="806571"/>
          </a:xfrm>
          <a:prstGeom prst="rect">
            <a:avLst/>
          </a:prstGeom>
        </p:spPr>
      </p:pic>
      <p:pic>
        <p:nvPicPr>
          <p:cNvPr id="8" name="Picture 7">
            <a:extLst>
              <a:ext uri="{FF2B5EF4-FFF2-40B4-BE49-F238E27FC236}">
                <a16:creationId xmlns:a16="http://schemas.microsoft.com/office/drawing/2014/main" id="{30979C57-35CD-616B-B8D8-7B20AF8C72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9025" y="6394450"/>
            <a:ext cx="1847850" cy="387350"/>
          </a:xfrm>
          <a:prstGeom prst="rect">
            <a:avLst/>
          </a:prstGeom>
        </p:spPr>
      </p:pic>
    </p:spTree>
    <p:extLst>
      <p:ext uri="{BB962C8B-B14F-4D97-AF65-F5344CB8AC3E}">
        <p14:creationId xmlns:p14="http://schemas.microsoft.com/office/powerpoint/2010/main" val="2851307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7267" y="4709"/>
            <a:ext cx="2086137" cy="14465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566" y="3880625"/>
            <a:ext cx="1356878" cy="71552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221" y="4016289"/>
            <a:ext cx="850367" cy="52522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7114" y="3989230"/>
            <a:ext cx="1746290" cy="74761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5382" y="4035526"/>
            <a:ext cx="1534554" cy="45258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9651" y="3880625"/>
            <a:ext cx="1231900" cy="9144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56365" y="4918174"/>
            <a:ext cx="2693577" cy="565099"/>
          </a:xfrm>
          <a:prstGeom prst="rect">
            <a:avLst/>
          </a:prstGeom>
        </p:spPr>
      </p:pic>
      <p:sp>
        <p:nvSpPr>
          <p:cNvPr id="12" name="TextBox 11"/>
          <p:cNvSpPr txBox="1"/>
          <p:nvPr/>
        </p:nvSpPr>
        <p:spPr>
          <a:xfrm>
            <a:off x="3311425" y="1451043"/>
            <a:ext cx="2632985" cy="553998"/>
          </a:xfrm>
          <a:prstGeom prst="rect">
            <a:avLst/>
          </a:prstGeom>
          <a:noFill/>
        </p:spPr>
        <p:txBody>
          <a:bodyPr wrap="square" rtlCol="0">
            <a:spAutoFit/>
          </a:bodyPr>
          <a:lstStyle/>
          <a:p>
            <a:r>
              <a:rPr lang="en-US" sz="1200" cap="small" dirty="0">
                <a:solidFill>
                  <a:schemeClr val="accent2">
                    <a:lumMod val="75000"/>
                  </a:schemeClr>
                </a:solidFill>
              </a:rPr>
              <a:t>2022-1-BG01-KA220-SCH-000085065</a:t>
            </a:r>
            <a:endParaRPr lang="en-GB" sz="1200" dirty="0">
              <a:solidFill>
                <a:schemeClr val="accent2">
                  <a:lumMod val="75000"/>
                </a:schemeClr>
              </a:solidFill>
            </a:endParaRPr>
          </a:p>
          <a:p>
            <a:r>
              <a:rPr lang="en-GB" dirty="0"/>
              <a:t> </a:t>
            </a:r>
          </a:p>
        </p:txBody>
      </p:sp>
      <p:sp>
        <p:nvSpPr>
          <p:cNvPr id="13" name="TextBox 12"/>
          <p:cNvSpPr txBox="1"/>
          <p:nvPr/>
        </p:nvSpPr>
        <p:spPr>
          <a:xfrm>
            <a:off x="2992582" y="2022456"/>
            <a:ext cx="4987636" cy="1200329"/>
          </a:xfrm>
          <a:prstGeom prst="rect">
            <a:avLst/>
          </a:prstGeom>
          <a:noFill/>
        </p:spPr>
        <p:txBody>
          <a:bodyPr wrap="square" rtlCol="0">
            <a:spAutoFit/>
          </a:bodyPr>
          <a:lstStyle/>
          <a:p>
            <a:r>
              <a:rPr lang="en-GB" dirty="0">
                <a:solidFill>
                  <a:schemeClr val="accent2">
                    <a:lumMod val="60000"/>
                    <a:lumOff val="40000"/>
                  </a:schemeClr>
                </a:solidFill>
              </a:rPr>
              <a:t>School subject: </a:t>
            </a:r>
            <a:r>
              <a:rPr lang="tr-TR" b="1" dirty="0">
                <a:solidFill>
                  <a:srgbClr val="0070C0"/>
                </a:solidFill>
              </a:rPr>
              <a:t>Natural </a:t>
            </a:r>
            <a:r>
              <a:rPr lang="tr-TR" b="1" dirty="0" err="1">
                <a:solidFill>
                  <a:srgbClr val="0070C0"/>
                </a:solidFill>
              </a:rPr>
              <a:t>Science</a:t>
            </a:r>
            <a:endParaRPr lang="en-GB" b="1" dirty="0">
              <a:solidFill>
                <a:srgbClr val="0070C0"/>
              </a:solidFill>
            </a:endParaRPr>
          </a:p>
          <a:p>
            <a:r>
              <a:rPr lang="en-GB" dirty="0" err="1">
                <a:solidFill>
                  <a:schemeClr val="accent2">
                    <a:lumMod val="60000"/>
                    <a:lumOff val="40000"/>
                  </a:schemeClr>
                </a:solidFill>
              </a:rPr>
              <a:t>Students’Age</a:t>
            </a:r>
            <a:r>
              <a:rPr lang="en-GB" dirty="0">
                <a:solidFill>
                  <a:schemeClr val="accent2">
                    <a:lumMod val="60000"/>
                    <a:lumOff val="40000"/>
                  </a:schemeClr>
                </a:solidFill>
              </a:rPr>
              <a:t>:</a:t>
            </a:r>
            <a:r>
              <a:rPr lang="en-GB" dirty="0"/>
              <a:t> </a:t>
            </a:r>
            <a:r>
              <a:rPr lang="tr-TR" b="1" dirty="0">
                <a:solidFill>
                  <a:srgbClr val="0070C0"/>
                </a:solidFill>
              </a:rPr>
              <a:t>7</a:t>
            </a:r>
            <a:r>
              <a:rPr lang="en-GB" b="1" dirty="0">
                <a:solidFill>
                  <a:srgbClr val="0070C0"/>
                </a:solidFill>
              </a:rPr>
              <a:t> years</a:t>
            </a:r>
          </a:p>
          <a:p>
            <a:r>
              <a:rPr lang="en-GB" dirty="0">
                <a:solidFill>
                  <a:schemeClr val="accent2">
                    <a:lumMod val="60000"/>
                    <a:lumOff val="40000"/>
                  </a:schemeClr>
                </a:solidFill>
              </a:rPr>
              <a:t>Topic:</a:t>
            </a:r>
            <a:r>
              <a:rPr lang="en-GB" dirty="0">
                <a:solidFill>
                  <a:srgbClr val="0070C0"/>
                </a:solidFill>
              </a:rPr>
              <a:t> </a:t>
            </a:r>
            <a:r>
              <a:rPr lang="tr-TR" b="1" dirty="0" err="1">
                <a:solidFill>
                  <a:srgbClr val="0070C0"/>
                </a:solidFill>
              </a:rPr>
              <a:t>Seasons</a:t>
            </a:r>
            <a:endParaRPr lang="en-US" b="1" dirty="0">
              <a:solidFill>
                <a:srgbClr val="0070C0"/>
              </a:solidFill>
            </a:endParaRPr>
          </a:p>
          <a:p>
            <a:r>
              <a:rPr lang="en-GB" b="1" dirty="0">
                <a:solidFill>
                  <a:schemeClr val="accent2">
                    <a:lumMod val="60000"/>
                    <a:lumOff val="40000"/>
                  </a:schemeClr>
                </a:solidFill>
              </a:rPr>
              <a:t>Credits:</a:t>
            </a:r>
            <a:r>
              <a:rPr lang="en-GB" b="1" dirty="0">
                <a:solidFill>
                  <a:srgbClr val="0070C0"/>
                </a:solidFill>
              </a:rPr>
              <a:t> Antalya Directorate Of Education</a:t>
            </a:r>
            <a:endParaRPr lang="en-GB" dirty="0"/>
          </a:p>
        </p:txBody>
      </p:sp>
      <p:sp>
        <p:nvSpPr>
          <p:cNvPr id="14" name="TextBox 13"/>
          <p:cNvSpPr txBox="1"/>
          <p:nvPr/>
        </p:nvSpPr>
        <p:spPr>
          <a:xfrm>
            <a:off x="2992583" y="5766168"/>
            <a:ext cx="4562763" cy="261610"/>
          </a:xfrm>
          <a:prstGeom prst="rect">
            <a:avLst/>
          </a:prstGeom>
          <a:noFill/>
        </p:spPr>
        <p:txBody>
          <a:bodyPr wrap="square" rtlCol="0">
            <a:spAutoFit/>
          </a:bodyPr>
          <a:lstStyle/>
          <a:p>
            <a:pPr algn="ctr"/>
            <a:r>
              <a:rPr lang="en-GB" sz="1100" dirty="0"/>
              <a:t>All media are within the EU intellectual property law.</a:t>
            </a:r>
          </a:p>
        </p:txBody>
      </p:sp>
      <p:sp>
        <p:nvSpPr>
          <p:cNvPr id="15" name="TextBox 14"/>
          <p:cNvSpPr txBox="1"/>
          <p:nvPr/>
        </p:nvSpPr>
        <p:spPr>
          <a:xfrm>
            <a:off x="434182" y="6304518"/>
            <a:ext cx="11179750" cy="430887"/>
          </a:xfrm>
          <a:prstGeom prst="rect">
            <a:avLst/>
          </a:prstGeom>
          <a:noFill/>
        </p:spPr>
        <p:txBody>
          <a:bodyPr wrap="square" rtlCol="0">
            <a:spAutoFit/>
          </a:bodyPr>
          <a:lstStyle/>
          <a:p>
            <a:pPr algn="ctr"/>
            <a:r>
              <a:rPr lang="en-GB" sz="1100" dirty="0"/>
              <a:t>The European Commission’s support for this publication does not constitute an endorsement of the contents, which reflect the views only of the authors, and the Commission cannot be held responsible for any use which may be made of the information contained herein.</a:t>
            </a:r>
          </a:p>
        </p:txBody>
      </p:sp>
    </p:spTree>
    <p:extLst>
      <p:ext uri="{BB962C8B-B14F-4D97-AF65-F5344CB8AC3E}">
        <p14:creationId xmlns:p14="http://schemas.microsoft.com/office/powerpoint/2010/main" val="39478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esim 16" descr="Dog with ball">
            <a:extLst>
              <a:ext uri="{FF2B5EF4-FFF2-40B4-BE49-F238E27FC236}">
                <a16:creationId xmlns:a16="http://schemas.microsoft.com/office/drawing/2014/main" id="{817FDEAC-0EAE-2AD5-55C7-E9FB41195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24" y="207817"/>
            <a:ext cx="4690757" cy="3131838"/>
          </a:xfrm>
          <a:prstGeom prst="rect">
            <a:avLst/>
          </a:prstGeom>
          <a:effectLst>
            <a:outerShdw blurRad="50800" dist="50800" dir="5400000" algn="ctr" rotWithShape="0">
              <a:srgbClr val="000000"/>
            </a:outerShdw>
            <a:softEdge rad="393700"/>
          </a:effectLst>
        </p:spPr>
      </p:pic>
      <p:pic>
        <p:nvPicPr>
          <p:cNvPr id="19" name="Resim 18" descr="Karda melek yapmak için Noel Baba">
            <a:extLst>
              <a:ext uri="{FF2B5EF4-FFF2-40B4-BE49-F238E27FC236}">
                <a16:creationId xmlns:a16="http://schemas.microsoft.com/office/drawing/2014/main" id="{B946B81F-60F3-CF88-8CDE-1187016D7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435" y="149890"/>
            <a:ext cx="4917426" cy="3279110"/>
          </a:xfrm>
          <a:prstGeom prst="rect">
            <a:avLst/>
          </a:prstGeom>
          <a:effectLst>
            <a:softEdge rad="342900"/>
          </a:effectLst>
        </p:spPr>
      </p:pic>
      <p:sp>
        <p:nvSpPr>
          <p:cNvPr id="2" name="Başlık 1">
            <a:extLst>
              <a:ext uri="{FF2B5EF4-FFF2-40B4-BE49-F238E27FC236}">
                <a16:creationId xmlns:a16="http://schemas.microsoft.com/office/drawing/2014/main" id="{40D210D3-70CD-0498-B2A1-13D454696B57}"/>
              </a:ext>
            </a:extLst>
          </p:cNvPr>
          <p:cNvSpPr>
            <a:spLocks noGrp="1"/>
          </p:cNvSpPr>
          <p:nvPr>
            <p:ph type="ctrTitle"/>
          </p:nvPr>
        </p:nvSpPr>
        <p:spPr>
          <a:xfrm>
            <a:off x="3077441" y="1636038"/>
            <a:ext cx="5915891" cy="2360997"/>
          </a:xfrm>
          <a:ln>
            <a:solidFill>
              <a:schemeClr val="accent1"/>
            </a:solidFill>
          </a:ln>
          <a:effectLst>
            <a:softEdge rad="31750"/>
          </a:effectLst>
        </p:spPr>
        <p:txBody>
          <a:bodyPr>
            <a:normAutofit/>
          </a:bodyPr>
          <a:lstStyle/>
          <a:p>
            <a:r>
              <a:rPr lang="tr-TR" sz="8000" b="1" spc="600" dirty="0">
                <a:solidFill>
                  <a:srgbClr val="FF0000"/>
                </a:solidFill>
                <a:latin typeface="ADLaM Display" panose="020F0502020204030204" pitchFamily="2" charset="0"/>
                <a:ea typeface="ADLaM Display" panose="020F0502020204030204" pitchFamily="2" charset="0"/>
                <a:cs typeface="ADLaM Display" panose="020F0502020204030204" pitchFamily="2" charset="0"/>
              </a:rPr>
              <a:t>S</a:t>
            </a:r>
            <a:r>
              <a:rPr lang="tr-TR" sz="8000" b="1" spc="600" dirty="0">
                <a:solidFill>
                  <a:srgbClr val="FFC000"/>
                </a:solidFill>
                <a:latin typeface="ADLaM Display" panose="020F0502020204030204" pitchFamily="2" charset="0"/>
                <a:ea typeface="ADLaM Display" panose="020F0502020204030204" pitchFamily="2" charset="0"/>
                <a:cs typeface="ADLaM Display" panose="020F0502020204030204" pitchFamily="2" charset="0"/>
              </a:rPr>
              <a:t>E</a:t>
            </a:r>
            <a:r>
              <a:rPr lang="tr-TR" sz="8000" b="1" spc="600" dirty="0">
                <a:solidFill>
                  <a:srgbClr val="00B050"/>
                </a:solidFill>
                <a:latin typeface="ADLaM Display" panose="020F0502020204030204" pitchFamily="2" charset="0"/>
                <a:ea typeface="ADLaM Display" panose="020F0502020204030204" pitchFamily="2" charset="0"/>
                <a:cs typeface="ADLaM Display" panose="020F0502020204030204" pitchFamily="2" charset="0"/>
              </a:rPr>
              <a:t>A</a:t>
            </a:r>
            <a:r>
              <a:rPr lang="tr-TR" sz="8000" b="1" spc="600" dirty="0">
                <a:solidFill>
                  <a:srgbClr val="00B0F0"/>
                </a:solidFill>
                <a:latin typeface="ADLaM Display" panose="020F0502020204030204" pitchFamily="2" charset="0"/>
                <a:ea typeface="ADLaM Display" panose="020F0502020204030204" pitchFamily="2" charset="0"/>
                <a:cs typeface="ADLaM Display" panose="020F0502020204030204" pitchFamily="2" charset="0"/>
              </a:rPr>
              <a:t>S</a:t>
            </a:r>
            <a:r>
              <a:rPr lang="tr-TR" sz="8000" b="1" spc="600" dirty="0">
                <a:solidFill>
                  <a:srgbClr val="7030A0"/>
                </a:solidFill>
                <a:latin typeface="ADLaM Display" panose="020F0502020204030204" pitchFamily="2" charset="0"/>
                <a:ea typeface="ADLaM Display" panose="020F0502020204030204" pitchFamily="2" charset="0"/>
                <a:cs typeface="ADLaM Display" panose="020F0502020204030204" pitchFamily="2" charset="0"/>
              </a:rPr>
              <a:t>O</a:t>
            </a:r>
            <a:r>
              <a:rPr lang="tr-TR" sz="8000" b="1" spc="600" dirty="0">
                <a:solidFill>
                  <a:srgbClr val="002060"/>
                </a:solidFill>
                <a:latin typeface="ADLaM Display" panose="020F0502020204030204" pitchFamily="2" charset="0"/>
                <a:ea typeface="ADLaM Display" panose="020F0502020204030204" pitchFamily="2" charset="0"/>
                <a:cs typeface="ADLaM Display" panose="020F0502020204030204" pitchFamily="2" charset="0"/>
              </a:rPr>
              <a:t>N</a:t>
            </a:r>
            <a:r>
              <a:rPr lang="tr-TR" sz="8000" b="1" spc="600" dirty="0">
                <a:latin typeface="ADLaM Display" panose="020F0502020204030204" pitchFamily="2" charset="0"/>
                <a:ea typeface="ADLaM Display" panose="020F0502020204030204" pitchFamily="2" charset="0"/>
                <a:cs typeface="ADLaM Display" panose="020F0502020204030204" pitchFamily="2" charset="0"/>
              </a:rPr>
              <a:t>S</a:t>
            </a:r>
          </a:p>
        </p:txBody>
      </p:sp>
      <p:sp>
        <p:nvSpPr>
          <p:cNvPr id="24" name="Alt Bilgi Yer Tutucusu 23">
            <a:extLst>
              <a:ext uri="{FF2B5EF4-FFF2-40B4-BE49-F238E27FC236}">
                <a16:creationId xmlns:a16="http://schemas.microsoft.com/office/drawing/2014/main" id="{9306B201-E606-A5B2-8580-3DBDB0090360}"/>
              </a:ext>
            </a:extLst>
          </p:cNvPr>
          <p:cNvSpPr>
            <a:spLocks noGrp="1"/>
          </p:cNvSpPr>
          <p:nvPr>
            <p:ph type="ftr" sz="quarter" idx="11"/>
          </p:nvPr>
        </p:nvSpPr>
        <p:spPr>
          <a:xfrm>
            <a:off x="5303566" y="75711"/>
            <a:ext cx="6733309" cy="365125"/>
          </a:xfrm>
        </p:spPr>
        <p:txBody>
          <a:bodyPr/>
          <a:lstStyle/>
          <a:p>
            <a:r>
              <a:rPr lang="en-US"/>
              <a:t>Grade 1: Understands The Changes That Occur in The Nature According to The Seasons Annex 3</a:t>
            </a:r>
            <a:endParaRPr lang="tr-TR" dirty="0"/>
          </a:p>
        </p:txBody>
      </p:sp>
      <p:pic>
        <p:nvPicPr>
          <p:cNvPr id="21" name="Resim 20" descr="Dinlenme koltuğunda oturan bir kişi">
            <a:extLst>
              <a:ext uri="{FF2B5EF4-FFF2-40B4-BE49-F238E27FC236}">
                <a16:creationId xmlns:a16="http://schemas.microsoft.com/office/drawing/2014/main" id="{3CD26F6D-D556-7B12-4752-1DE6A5958B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7209" y="3754582"/>
            <a:ext cx="4052454" cy="2701636"/>
          </a:xfrm>
          <a:prstGeom prst="rect">
            <a:avLst/>
          </a:prstGeom>
          <a:effectLst>
            <a:softEdge rad="292100"/>
          </a:effectLst>
        </p:spPr>
      </p:pic>
      <p:pic>
        <p:nvPicPr>
          <p:cNvPr id="23" name="Resim 22" descr="Pembe kır çiçeği kır çiçeği">
            <a:extLst>
              <a:ext uri="{FF2B5EF4-FFF2-40B4-BE49-F238E27FC236}">
                <a16:creationId xmlns:a16="http://schemas.microsoft.com/office/drawing/2014/main" id="{1AD18E29-3FB1-20A8-035B-100BC4D583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255" y="3664527"/>
            <a:ext cx="4187537" cy="2791691"/>
          </a:xfrm>
          <a:prstGeom prst="rect">
            <a:avLst/>
          </a:prstGeom>
          <a:effectLst>
            <a:softEdge rad="317500"/>
          </a:effectLst>
        </p:spPr>
      </p:pic>
      <p:pic>
        <p:nvPicPr>
          <p:cNvPr id="25" name="Picture 6">
            <a:extLst>
              <a:ext uri="{FF2B5EF4-FFF2-40B4-BE49-F238E27FC236}">
                <a16:creationId xmlns:a16="http://schemas.microsoft.com/office/drawing/2014/main" id="{300A8A66-B569-2564-9AAA-723FC944D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6051429"/>
            <a:ext cx="1163782" cy="806571"/>
          </a:xfrm>
          <a:prstGeom prst="rect">
            <a:avLst/>
          </a:prstGeom>
        </p:spPr>
      </p:pic>
      <p:pic>
        <p:nvPicPr>
          <p:cNvPr id="26" name="Picture 7">
            <a:extLst>
              <a:ext uri="{FF2B5EF4-FFF2-40B4-BE49-F238E27FC236}">
                <a16:creationId xmlns:a16="http://schemas.microsoft.com/office/drawing/2014/main" id="{1A357DEC-8A9A-AF58-0545-A6699805B7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89025" y="6394450"/>
            <a:ext cx="1847850" cy="387350"/>
          </a:xfrm>
          <a:prstGeom prst="rect">
            <a:avLst/>
          </a:prstGeom>
        </p:spPr>
      </p:pic>
      <p:sp>
        <p:nvSpPr>
          <p:cNvPr id="28" name="Metin kutusu 27">
            <a:extLst>
              <a:ext uri="{FF2B5EF4-FFF2-40B4-BE49-F238E27FC236}">
                <a16:creationId xmlns:a16="http://schemas.microsoft.com/office/drawing/2014/main" id="{E98C7A45-2D7B-B74B-1B91-1C085D1E071E}"/>
              </a:ext>
            </a:extLst>
          </p:cNvPr>
          <p:cNvSpPr txBox="1"/>
          <p:nvPr/>
        </p:nvSpPr>
        <p:spPr>
          <a:xfrm>
            <a:off x="3840435" y="6519446"/>
            <a:ext cx="6096000" cy="338554"/>
          </a:xfrm>
          <a:prstGeom prst="rect">
            <a:avLst/>
          </a:prstGeom>
          <a:noFill/>
        </p:spPr>
        <p:txBody>
          <a:bodyPr wrap="square">
            <a:spAutoFit/>
          </a:bodyPr>
          <a:lstStyle/>
          <a:p>
            <a:r>
              <a:rPr lang="tr-TR" sz="1600" dirty="0"/>
              <a:t>SEN </a:t>
            </a:r>
            <a:r>
              <a:rPr lang="tr-TR" sz="1600" dirty="0" err="1"/>
              <a:t>Power</a:t>
            </a:r>
            <a:r>
              <a:rPr lang="tr-TR" sz="1600" dirty="0"/>
              <a:t> Project 2022-1-BG01-KA220-SCH-00085065</a:t>
            </a:r>
          </a:p>
        </p:txBody>
      </p:sp>
    </p:spTree>
    <p:extLst>
      <p:ext uri="{BB962C8B-B14F-4D97-AF65-F5344CB8AC3E}">
        <p14:creationId xmlns:p14="http://schemas.microsoft.com/office/powerpoint/2010/main" val="650950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esim 16" descr="Dog with ball">
            <a:extLst>
              <a:ext uri="{FF2B5EF4-FFF2-40B4-BE49-F238E27FC236}">
                <a16:creationId xmlns:a16="http://schemas.microsoft.com/office/drawing/2014/main" id="{817FDEAC-0EAE-2AD5-55C7-E9FB41195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921" y="681074"/>
            <a:ext cx="8043530" cy="5370355"/>
          </a:xfrm>
          <a:prstGeom prst="rect">
            <a:avLst/>
          </a:prstGeom>
          <a:effectLst>
            <a:outerShdw blurRad="50800" dist="50800" dir="5400000" algn="ctr" rotWithShape="0">
              <a:srgbClr val="000000"/>
            </a:outerShdw>
            <a:softEdge rad="393700"/>
          </a:effectLst>
        </p:spPr>
      </p:pic>
      <p:sp>
        <p:nvSpPr>
          <p:cNvPr id="24" name="Alt Bilgi Yer Tutucusu 23">
            <a:extLst>
              <a:ext uri="{FF2B5EF4-FFF2-40B4-BE49-F238E27FC236}">
                <a16:creationId xmlns:a16="http://schemas.microsoft.com/office/drawing/2014/main" id="{9306B201-E606-A5B2-8580-3DBDB0090360}"/>
              </a:ext>
            </a:extLst>
          </p:cNvPr>
          <p:cNvSpPr>
            <a:spLocks noGrp="1"/>
          </p:cNvSpPr>
          <p:nvPr>
            <p:ph type="ftr" sz="quarter" idx="11"/>
          </p:nvPr>
        </p:nvSpPr>
        <p:spPr>
          <a:xfrm>
            <a:off x="5303566" y="75711"/>
            <a:ext cx="6733309" cy="365125"/>
          </a:xfrm>
        </p:spPr>
        <p:txBody>
          <a:bodyPr/>
          <a:lstStyle/>
          <a:p>
            <a:r>
              <a:rPr lang="en-US"/>
              <a:t>Grade 1: Understands The Changes That Occur in The Nature According to The Seasons Annex 3</a:t>
            </a:r>
            <a:endParaRPr lang="tr-TR" dirty="0"/>
          </a:p>
        </p:txBody>
      </p:sp>
      <p:pic>
        <p:nvPicPr>
          <p:cNvPr id="25" name="Picture 6">
            <a:extLst>
              <a:ext uri="{FF2B5EF4-FFF2-40B4-BE49-F238E27FC236}">
                <a16:creationId xmlns:a16="http://schemas.microsoft.com/office/drawing/2014/main" id="{300A8A66-B569-2564-9AAA-723FC944D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051429"/>
            <a:ext cx="1163782" cy="806571"/>
          </a:xfrm>
          <a:prstGeom prst="rect">
            <a:avLst/>
          </a:prstGeom>
        </p:spPr>
      </p:pic>
      <p:pic>
        <p:nvPicPr>
          <p:cNvPr id="26" name="Picture 7">
            <a:extLst>
              <a:ext uri="{FF2B5EF4-FFF2-40B4-BE49-F238E27FC236}">
                <a16:creationId xmlns:a16="http://schemas.microsoft.com/office/drawing/2014/main" id="{1A357DEC-8A9A-AF58-0545-A6699805B7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025" y="6394450"/>
            <a:ext cx="1847850" cy="387350"/>
          </a:xfrm>
          <a:prstGeom prst="rect">
            <a:avLst/>
          </a:prstGeom>
        </p:spPr>
      </p:pic>
      <p:sp>
        <p:nvSpPr>
          <p:cNvPr id="28" name="Metin kutusu 27">
            <a:extLst>
              <a:ext uri="{FF2B5EF4-FFF2-40B4-BE49-F238E27FC236}">
                <a16:creationId xmlns:a16="http://schemas.microsoft.com/office/drawing/2014/main" id="{E98C7A45-2D7B-B74B-1B91-1C085D1E071E}"/>
              </a:ext>
            </a:extLst>
          </p:cNvPr>
          <p:cNvSpPr txBox="1"/>
          <p:nvPr/>
        </p:nvSpPr>
        <p:spPr>
          <a:xfrm>
            <a:off x="3840435" y="6519446"/>
            <a:ext cx="6096000" cy="338554"/>
          </a:xfrm>
          <a:prstGeom prst="rect">
            <a:avLst/>
          </a:prstGeom>
          <a:noFill/>
        </p:spPr>
        <p:txBody>
          <a:bodyPr wrap="square">
            <a:spAutoFit/>
          </a:bodyPr>
          <a:lstStyle/>
          <a:p>
            <a:r>
              <a:rPr lang="tr-TR" sz="1600" dirty="0"/>
              <a:t>SEN </a:t>
            </a:r>
            <a:r>
              <a:rPr lang="tr-TR" sz="1600" dirty="0" err="1"/>
              <a:t>Power</a:t>
            </a:r>
            <a:r>
              <a:rPr lang="tr-TR" sz="1600" dirty="0"/>
              <a:t> Project 2022-1-BG01-KA220-SCH-00085065</a:t>
            </a:r>
          </a:p>
        </p:txBody>
      </p:sp>
    </p:spTree>
    <p:extLst>
      <p:ext uri="{BB962C8B-B14F-4D97-AF65-F5344CB8AC3E}">
        <p14:creationId xmlns:p14="http://schemas.microsoft.com/office/powerpoint/2010/main" val="3842347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Resim 18" descr="Karda melek yapmak için Noel Baba">
            <a:extLst>
              <a:ext uri="{FF2B5EF4-FFF2-40B4-BE49-F238E27FC236}">
                <a16:creationId xmlns:a16="http://schemas.microsoft.com/office/drawing/2014/main" id="{B946B81F-60F3-CF88-8CDE-1187016D7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221" y="635088"/>
            <a:ext cx="8345562" cy="5565110"/>
          </a:xfrm>
          <a:prstGeom prst="rect">
            <a:avLst/>
          </a:prstGeom>
          <a:effectLst>
            <a:softEdge rad="342900"/>
          </a:effectLst>
        </p:spPr>
      </p:pic>
      <p:sp>
        <p:nvSpPr>
          <p:cNvPr id="24" name="Alt Bilgi Yer Tutucusu 23">
            <a:extLst>
              <a:ext uri="{FF2B5EF4-FFF2-40B4-BE49-F238E27FC236}">
                <a16:creationId xmlns:a16="http://schemas.microsoft.com/office/drawing/2014/main" id="{9306B201-E606-A5B2-8580-3DBDB0090360}"/>
              </a:ext>
            </a:extLst>
          </p:cNvPr>
          <p:cNvSpPr>
            <a:spLocks noGrp="1"/>
          </p:cNvSpPr>
          <p:nvPr>
            <p:ph type="ftr" sz="quarter" idx="11"/>
          </p:nvPr>
        </p:nvSpPr>
        <p:spPr>
          <a:xfrm>
            <a:off x="5303566" y="75711"/>
            <a:ext cx="6733309" cy="365125"/>
          </a:xfrm>
        </p:spPr>
        <p:txBody>
          <a:bodyPr/>
          <a:lstStyle/>
          <a:p>
            <a:r>
              <a:rPr lang="en-US"/>
              <a:t>Grade 1: Understands The Changes That Occur in The Nature According to The Seasons Annex 3</a:t>
            </a:r>
            <a:endParaRPr lang="tr-TR" dirty="0"/>
          </a:p>
        </p:txBody>
      </p:sp>
      <p:pic>
        <p:nvPicPr>
          <p:cNvPr id="25" name="Picture 6">
            <a:extLst>
              <a:ext uri="{FF2B5EF4-FFF2-40B4-BE49-F238E27FC236}">
                <a16:creationId xmlns:a16="http://schemas.microsoft.com/office/drawing/2014/main" id="{300A8A66-B569-2564-9AAA-723FC944D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051429"/>
            <a:ext cx="1163782" cy="806571"/>
          </a:xfrm>
          <a:prstGeom prst="rect">
            <a:avLst/>
          </a:prstGeom>
        </p:spPr>
      </p:pic>
      <p:pic>
        <p:nvPicPr>
          <p:cNvPr id="26" name="Picture 7">
            <a:extLst>
              <a:ext uri="{FF2B5EF4-FFF2-40B4-BE49-F238E27FC236}">
                <a16:creationId xmlns:a16="http://schemas.microsoft.com/office/drawing/2014/main" id="{1A357DEC-8A9A-AF58-0545-A6699805B7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025" y="6394450"/>
            <a:ext cx="1847850" cy="387350"/>
          </a:xfrm>
          <a:prstGeom prst="rect">
            <a:avLst/>
          </a:prstGeom>
        </p:spPr>
      </p:pic>
      <p:sp>
        <p:nvSpPr>
          <p:cNvPr id="28" name="Metin kutusu 27">
            <a:extLst>
              <a:ext uri="{FF2B5EF4-FFF2-40B4-BE49-F238E27FC236}">
                <a16:creationId xmlns:a16="http://schemas.microsoft.com/office/drawing/2014/main" id="{E98C7A45-2D7B-B74B-1B91-1C085D1E071E}"/>
              </a:ext>
            </a:extLst>
          </p:cNvPr>
          <p:cNvSpPr txBox="1"/>
          <p:nvPr/>
        </p:nvSpPr>
        <p:spPr>
          <a:xfrm>
            <a:off x="3840435" y="6519446"/>
            <a:ext cx="6096000" cy="338554"/>
          </a:xfrm>
          <a:prstGeom prst="rect">
            <a:avLst/>
          </a:prstGeom>
          <a:noFill/>
        </p:spPr>
        <p:txBody>
          <a:bodyPr wrap="square">
            <a:spAutoFit/>
          </a:bodyPr>
          <a:lstStyle/>
          <a:p>
            <a:r>
              <a:rPr lang="tr-TR" sz="1600" dirty="0"/>
              <a:t>SEN </a:t>
            </a:r>
            <a:r>
              <a:rPr lang="tr-TR" sz="1600" dirty="0" err="1"/>
              <a:t>Power</a:t>
            </a:r>
            <a:r>
              <a:rPr lang="tr-TR" sz="1600" dirty="0"/>
              <a:t> Project 2022-1-BG01-KA220-SCH-00085065</a:t>
            </a:r>
          </a:p>
        </p:txBody>
      </p:sp>
    </p:spTree>
    <p:extLst>
      <p:ext uri="{BB962C8B-B14F-4D97-AF65-F5344CB8AC3E}">
        <p14:creationId xmlns:p14="http://schemas.microsoft.com/office/powerpoint/2010/main" val="3718170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Resim 22" descr="Pembe kır çiçeği kır çiçeği">
            <a:extLst>
              <a:ext uri="{FF2B5EF4-FFF2-40B4-BE49-F238E27FC236}">
                <a16:creationId xmlns:a16="http://schemas.microsoft.com/office/drawing/2014/main" id="{1AD18E29-3FB1-20A8-035B-100BC4D58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599" y="593921"/>
            <a:ext cx="8027903" cy="5351935"/>
          </a:xfrm>
          <a:prstGeom prst="rect">
            <a:avLst/>
          </a:prstGeom>
          <a:effectLst>
            <a:softEdge rad="317500"/>
          </a:effectLst>
        </p:spPr>
      </p:pic>
      <p:sp>
        <p:nvSpPr>
          <p:cNvPr id="24" name="Alt Bilgi Yer Tutucusu 23">
            <a:extLst>
              <a:ext uri="{FF2B5EF4-FFF2-40B4-BE49-F238E27FC236}">
                <a16:creationId xmlns:a16="http://schemas.microsoft.com/office/drawing/2014/main" id="{9306B201-E606-A5B2-8580-3DBDB0090360}"/>
              </a:ext>
            </a:extLst>
          </p:cNvPr>
          <p:cNvSpPr>
            <a:spLocks noGrp="1"/>
          </p:cNvSpPr>
          <p:nvPr>
            <p:ph type="ftr" sz="quarter" idx="11"/>
          </p:nvPr>
        </p:nvSpPr>
        <p:spPr>
          <a:xfrm>
            <a:off x="5303566" y="75711"/>
            <a:ext cx="6733309" cy="365125"/>
          </a:xfrm>
        </p:spPr>
        <p:txBody>
          <a:bodyPr/>
          <a:lstStyle/>
          <a:p>
            <a:r>
              <a:rPr lang="en-US"/>
              <a:t>Grade 1: Understands The Changes That Occur in The Nature According to The Seasons Annex 3</a:t>
            </a:r>
            <a:endParaRPr lang="tr-TR" dirty="0"/>
          </a:p>
        </p:txBody>
      </p:sp>
      <p:pic>
        <p:nvPicPr>
          <p:cNvPr id="25" name="Picture 6">
            <a:extLst>
              <a:ext uri="{FF2B5EF4-FFF2-40B4-BE49-F238E27FC236}">
                <a16:creationId xmlns:a16="http://schemas.microsoft.com/office/drawing/2014/main" id="{300A8A66-B569-2564-9AAA-723FC944D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051429"/>
            <a:ext cx="1163782" cy="806571"/>
          </a:xfrm>
          <a:prstGeom prst="rect">
            <a:avLst/>
          </a:prstGeom>
        </p:spPr>
      </p:pic>
      <p:pic>
        <p:nvPicPr>
          <p:cNvPr id="26" name="Picture 7">
            <a:extLst>
              <a:ext uri="{FF2B5EF4-FFF2-40B4-BE49-F238E27FC236}">
                <a16:creationId xmlns:a16="http://schemas.microsoft.com/office/drawing/2014/main" id="{1A357DEC-8A9A-AF58-0545-A6699805B7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025" y="6394450"/>
            <a:ext cx="1847850" cy="387350"/>
          </a:xfrm>
          <a:prstGeom prst="rect">
            <a:avLst/>
          </a:prstGeom>
        </p:spPr>
      </p:pic>
      <p:sp>
        <p:nvSpPr>
          <p:cNvPr id="28" name="Metin kutusu 27">
            <a:extLst>
              <a:ext uri="{FF2B5EF4-FFF2-40B4-BE49-F238E27FC236}">
                <a16:creationId xmlns:a16="http://schemas.microsoft.com/office/drawing/2014/main" id="{E98C7A45-2D7B-B74B-1B91-1C085D1E071E}"/>
              </a:ext>
            </a:extLst>
          </p:cNvPr>
          <p:cNvSpPr txBox="1"/>
          <p:nvPr/>
        </p:nvSpPr>
        <p:spPr>
          <a:xfrm>
            <a:off x="3840435" y="6519446"/>
            <a:ext cx="6096000" cy="338554"/>
          </a:xfrm>
          <a:prstGeom prst="rect">
            <a:avLst/>
          </a:prstGeom>
          <a:noFill/>
        </p:spPr>
        <p:txBody>
          <a:bodyPr wrap="square">
            <a:spAutoFit/>
          </a:bodyPr>
          <a:lstStyle/>
          <a:p>
            <a:r>
              <a:rPr lang="tr-TR" sz="1600" dirty="0"/>
              <a:t>SEN </a:t>
            </a:r>
            <a:r>
              <a:rPr lang="tr-TR" sz="1600" dirty="0" err="1"/>
              <a:t>Power</a:t>
            </a:r>
            <a:r>
              <a:rPr lang="tr-TR" sz="1600" dirty="0"/>
              <a:t> Project 2022-1-BG01-KA220-SCH-00085065</a:t>
            </a:r>
          </a:p>
        </p:txBody>
      </p:sp>
    </p:spTree>
    <p:extLst>
      <p:ext uri="{BB962C8B-B14F-4D97-AF65-F5344CB8AC3E}">
        <p14:creationId xmlns:p14="http://schemas.microsoft.com/office/powerpoint/2010/main" val="1295762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Resim 20" descr="Dinlenme koltuğunda oturan bir kişi">
            <a:extLst>
              <a:ext uri="{FF2B5EF4-FFF2-40B4-BE49-F238E27FC236}">
                <a16:creationId xmlns:a16="http://schemas.microsoft.com/office/drawing/2014/main" id="{3CD26F6D-D556-7B12-4752-1DE6A59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811" y="685796"/>
            <a:ext cx="7823091" cy="5215394"/>
          </a:xfrm>
          <a:prstGeom prst="rect">
            <a:avLst/>
          </a:prstGeom>
          <a:effectLst>
            <a:softEdge rad="292100"/>
          </a:effectLst>
        </p:spPr>
      </p:pic>
      <p:sp>
        <p:nvSpPr>
          <p:cNvPr id="24" name="Alt Bilgi Yer Tutucusu 23">
            <a:extLst>
              <a:ext uri="{FF2B5EF4-FFF2-40B4-BE49-F238E27FC236}">
                <a16:creationId xmlns:a16="http://schemas.microsoft.com/office/drawing/2014/main" id="{9306B201-E606-A5B2-8580-3DBDB0090360}"/>
              </a:ext>
            </a:extLst>
          </p:cNvPr>
          <p:cNvSpPr>
            <a:spLocks noGrp="1"/>
          </p:cNvSpPr>
          <p:nvPr>
            <p:ph type="ftr" sz="quarter" idx="11"/>
          </p:nvPr>
        </p:nvSpPr>
        <p:spPr>
          <a:xfrm>
            <a:off x="5303566" y="75711"/>
            <a:ext cx="6733309" cy="365125"/>
          </a:xfrm>
        </p:spPr>
        <p:txBody>
          <a:bodyPr/>
          <a:lstStyle/>
          <a:p>
            <a:r>
              <a:rPr lang="en-US"/>
              <a:t>Grade 1: Understands The Changes That Occur in The Nature According to The Seasons Annex 3</a:t>
            </a:r>
            <a:endParaRPr lang="tr-TR" dirty="0"/>
          </a:p>
        </p:txBody>
      </p:sp>
      <p:pic>
        <p:nvPicPr>
          <p:cNvPr id="25" name="Picture 6">
            <a:extLst>
              <a:ext uri="{FF2B5EF4-FFF2-40B4-BE49-F238E27FC236}">
                <a16:creationId xmlns:a16="http://schemas.microsoft.com/office/drawing/2014/main" id="{300A8A66-B569-2564-9AAA-723FC944D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051429"/>
            <a:ext cx="1163782" cy="806571"/>
          </a:xfrm>
          <a:prstGeom prst="rect">
            <a:avLst/>
          </a:prstGeom>
        </p:spPr>
      </p:pic>
      <p:pic>
        <p:nvPicPr>
          <p:cNvPr id="26" name="Picture 7">
            <a:extLst>
              <a:ext uri="{FF2B5EF4-FFF2-40B4-BE49-F238E27FC236}">
                <a16:creationId xmlns:a16="http://schemas.microsoft.com/office/drawing/2014/main" id="{1A357DEC-8A9A-AF58-0545-A6699805B7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025" y="6394450"/>
            <a:ext cx="1847850" cy="387350"/>
          </a:xfrm>
          <a:prstGeom prst="rect">
            <a:avLst/>
          </a:prstGeom>
        </p:spPr>
      </p:pic>
      <p:sp>
        <p:nvSpPr>
          <p:cNvPr id="28" name="Metin kutusu 27">
            <a:extLst>
              <a:ext uri="{FF2B5EF4-FFF2-40B4-BE49-F238E27FC236}">
                <a16:creationId xmlns:a16="http://schemas.microsoft.com/office/drawing/2014/main" id="{E98C7A45-2D7B-B74B-1B91-1C085D1E071E}"/>
              </a:ext>
            </a:extLst>
          </p:cNvPr>
          <p:cNvSpPr txBox="1"/>
          <p:nvPr/>
        </p:nvSpPr>
        <p:spPr>
          <a:xfrm>
            <a:off x="3840435" y="6519446"/>
            <a:ext cx="6096000" cy="338554"/>
          </a:xfrm>
          <a:prstGeom prst="rect">
            <a:avLst/>
          </a:prstGeom>
          <a:noFill/>
        </p:spPr>
        <p:txBody>
          <a:bodyPr wrap="square">
            <a:spAutoFit/>
          </a:bodyPr>
          <a:lstStyle/>
          <a:p>
            <a:r>
              <a:rPr lang="tr-TR" sz="1600" dirty="0"/>
              <a:t>SEN </a:t>
            </a:r>
            <a:r>
              <a:rPr lang="tr-TR" sz="1600" dirty="0" err="1"/>
              <a:t>Power</a:t>
            </a:r>
            <a:r>
              <a:rPr lang="tr-TR" sz="1600" dirty="0"/>
              <a:t> Project 2022-1-BG01-KA220-SCH-00085065</a:t>
            </a:r>
          </a:p>
        </p:txBody>
      </p:sp>
    </p:spTree>
    <p:extLst>
      <p:ext uri="{BB962C8B-B14F-4D97-AF65-F5344CB8AC3E}">
        <p14:creationId xmlns:p14="http://schemas.microsoft.com/office/powerpoint/2010/main" val="985192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98FFE2C-2000-E602-4BD4-FAFA589169C2}"/>
              </a:ext>
            </a:extLst>
          </p:cNvPr>
          <p:cNvPicPr>
            <a:picLocks noChangeAspect="1"/>
          </p:cNvPicPr>
          <p:nvPr/>
        </p:nvPicPr>
        <p:blipFill>
          <a:blip r:embed="rId2"/>
          <a:stretch>
            <a:fillRect/>
          </a:stretch>
        </p:blipFill>
        <p:spPr>
          <a:xfrm>
            <a:off x="3802900" y="554519"/>
            <a:ext cx="5056217" cy="6303481"/>
          </a:xfrm>
          <a:prstGeom prst="rect">
            <a:avLst/>
          </a:prstGeom>
        </p:spPr>
      </p:pic>
      <p:sp>
        <p:nvSpPr>
          <p:cNvPr id="8" name="Alt Bilgi Yer Tutucusu 23">
            <a:extLst>
              <a:ext uri="{FF2B5EF4-FFF2-40B4-BE49-F238E27FC236}">
                <a16:creationId xmlns:a16="http://schemas.microsoft.com/office/drawing/2014/main" id="{4FD03FAA-777C-0CAB-E497-84495CEFCB90}"/>
              </a:ext>
            </a:extLst>
          </p:cNvPr>
          <p:cNvSpPr txBox="1">
            <a:spLocks/>
          </p:cNvSpPr>
          <p:nvPr/>
        </p:nvSpPr>
        <p:spPr>
          <a:xfrm>
            <a:off x="5760766" y="-4568"/>
            <a:ext cx="6733309"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Grade 1: Understands The Changes That Occur in The Nature According to The Seasons Annex 3</a:t>
            </a:r>
            <a:endParaRPr lang="tr-TR" dirty="0"/>
          </a:p>
        </p:txBody>
      </p:sp>
      <p:pic>
        <p:nvPicPr>
          <p:cNvPr id="9" name="Picture 6">
            <a:extLst>
              <a:ext uri="{FF2B5EF4-FFF2-40B4-BE49-F238E27FC236}">
                <a16:creationId xmlns:a16="http://schemas.microsoft.com/office/drawing/2014/main" id="{41E59E78-965A-2D45-3671-A125BE4C2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051429"/>
            <a:ext cx="1163782" cy="806571"/>
          </a:xfrm>
          <a:prstGeom prst="rect">
            <a:avLst/>
          </a:prstGeom>
        </p:spPr>
      </p:pic>
      <p:pic>
        <p:nvPicPr>
          <p:cNvPr id="10" name="Picture 7">
            <a:extLst>
              <a:ext uri="{FF2B5EF4-FFF2-40B4-BE49-F238E27FC236}">
                <a16:creationId xmlns:a16="http://schemas.microsoft.com/office/drawing/2014/main" id="{3C714037-AE01-9939-15CD-10595AE61B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9025" y="6394450"/>
            <a:ext cx="1847850" cy="387350"/>
          </a:xfrm>
          <a:prstGeom prst="rect">
            <a:avLst/>
          </a:prstGeom>
        </p:spPr>
      </p:pic>
    </p:spTree>
    <p:extLst>
      <p:ext uri="{BB962C8B-B14F-4D97-AF65-F5344CB8AC3E}">
        <p14:creationId xmlns:p14="http://schemas.microsoft.com/office/powerpoint/2010/main" val="3396025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77B10DDD-B859-BD90-D362-46ABAF97F003}"/>
              </a:ext>
            </a:extLst>
          </p:cNvPr>
          <p:cNvPicPr>
            <a:picLocks noChangeAspect="1"/>
          </p:cNvPicPr>
          <p:nvPr/>
        </p:nvPicPr>
        <p:blipFill>
          <a:blip r:embed="rId2"/>
          <a:stretch>
            <a:fillRect/>
          </a:stretch>
        </p:blipFill>
        <p:spPr>
          <a:xfrm>
            <a:off x="3795556" y="508843"/>
            <a:ext cx="4753288" cy="6349157"/>
          </a:xfrm>
          <a:prstGeom prst="rect">
            <a:avLst/>
          </a:prstGeom>
        </p:spPr>
      </p:pic>
      <p:sp>
        <p:nvSpPr>
          <p:cNvPr id="6" name="Alt Bilgi Yer Tutucusu 23">
            <a:extLst>
              <a:ext uri="{FF2B5EF4-FFF2-40B4-BE49-F238E27FC236}">
                <a16:creationId xmlns:a16="http://schemas.microsoft.com/office/drawing/2014/main" id="{995EEB09-F7FA-8ADA-FF7B-03B7C93A0AE5}"/>
              </a:ext>
            </a:extLst>
          </p:cNvPr>
          <p:cNvSpPr txBox="1">
            <a:spLocks/>
          </p:cNvSpPr>
          <p:nvPr/>
        </p:nvSpPr>
        <p:spPr>
          <a:xfrm>
            <a:off x="5774620" y="-46470"/>
            <a:ext cx="6733309"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Grade 1: Understands The Changes That Occur in The Nature According to The Seasons Annex 3</a:t>
            </a:r>
            <a:endParaRPr lang="tr-TR" dirty="0"/>
          </a:p>
        </p:txBody>
      </p:sp>
      <p:pic>
        <p:nvPicPr>
          <p:cNvPr id="7" name="Picture 6">
            <a:extLst>
              <a:ext uri="{FF2B5EF4-FFF2-40B4-BE49-F238E27FC236}">
                <a16:creationId xmlns:a16="http://schemas.microsoft.com/office/drawing/2014/main" id="{500FD029-C1E1-554A-668B-2EEDD0956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051429"/>
            <a:ext cx="1163782" cy="806571"/>
          </a:xfrm>
          <a:prstGeom prst="rect">
            <a:avLst/>
          </a:prstGeom>
        </p:spPr>
      </p:pic>
      <p:pic>
        <p:nvPicPr>
          <p:cNvPr id="8" name="Picture 7">
            <a:extLst>
              <a:ext uri="{FF2B5EF4-FFF2-40B4-BE49-F238E27FC236}">
                <a16:creationId xmlns:a16="http://schemas.microsoft.com/office/drawing/2014/main" id="{2FD6B217-A1AA-2585-642A-4C3E82CF1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9025" y="6394450"/>
            <a:ext cx="1847850" cy="387350"/>
          </a:xfrm>
          <a:prstGeom prst="rect">
            <a:avLst/>
          </a:prstGeom>
        </p:spPr>
      </p:pic>
    </p:spTree>
    <p:extLst>
      <p:ext uri="{BB962C8B-B14F-4D97-AF65-F5344CB8AC3E}">
        <p14:creationId xmlns:p14="http://schemas.microsoft.com/office/powerpoint/2010/main" val="2235812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E221FDD5-E2D7-B848-B1B9-C458BE456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376808" y="355485"/>
            <a:ext cx="5981938" cy="6502515"/>
          </a:xfrm>
          <a:prstGeom prst="rect">
            <a:avLst/>
          </a:prstGeom>
          <a:noFill/>
        </p:spPr>
      </p:pic>
      <p:sp>
        <p:nvSpPr>
          <p:cNvPr id="6" name="Alt Bilgi Yer Tutucusu 23">
            <a:extLst>
              <a:ext uri="{FF2B5EF4-FFF2-40B4-BE49-F238E27FC236}">
                <a16:creationId xmlns:a16="http://schemas.microsoft.com/office/drawing/2014/main" id="{9503452C-90D1-9FF6-B2A6-DA60A8472DD1}"/>
              </a:ext>
            </a:extLst>
          </p:cNvPr>
          <p:cNvSpPr txBox="1">
            <a:spLocks/>
          </p:cNvSpPr>
          <p:nvPr/>
        </p:nvSpPr>
        <p:spPr>
          <a:xfrm>
            <a:off x="5802330" y="-7188"/>
            <a:ext cx="6733309"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Grade 1: Understands The Changes That Occur in The Nature According to The Seasons Annex 3</a:t>
            </a:r>
            <a:endParaRPr lang="tr-TR" dirty="0"/>
          </a:p>
        </p:txBody>
      </p:sp>
      <p:pic>
        <p:nvPicPr>
          <p:cNvPr id="7" name="Picture 6">
            <a:extLst>
              <a:ext uri="{FF2B5EF4-FFF2-40B4-BE49-F238E27FC236}">
                <a16:creationId xmlns:a16="http://schemas.microsoft.com/office/drawing/2014/main" id="{A2755FD3-8CFD-6793-A966-8908E246B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051429"/>
            <a:ext cx="1163782" cy="806571"/>
          </a:xfrm>
          <a:prstGeom prst="rect">
            <a:avLst/>
          </a:prstGeom>
        </p:spPr>
      </p:pic>
      <p:pic>
        <p:nvPicPr>
          <p:cNvPr id="8" name="Picture 7">
            <a:extLst>
              <a:ext uri="{FF2B5EF4-FFF2-40B4-BE49-F238E27FC236}">
                <a16:creationId xmlns:a16="http://schemas.microsoft.com/office/drawing/2014/main" id="{615113E7-0E3A-619C-E341-9AF94298AE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9025" y="6394450"/>
            <a:ext cx="1847850" cy="387350"/>
          </a:xfrm>
          <a:prstGeom prst="rect">
            <a:avLst/>
          </a:prstGeom>
        </p:spPr>
      </p:pic>
    </p:spTree>
    <p:extLst>
      <p:ext uri="{BB962C8B-B14F-4D97-AF65-F5344CB8AC3E}">
        <p14:creationId xmlns:p14="http://schemas.microsoft.com/office/powerpoint/2010/main" val="3462120302"/>
      </p:ext>
    </p:extLst>
  </p:cSld>
  <p:clrMapOvr>
    <a:masterClrMapping/>
  </p:clrMapOvr>
</p:sld>
</file>

<file path=ppt/theme/theme1.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85</TotalTime>
  <Words>255</Words>
  <Application>Microsoft Office PowerPoint</Application>
  <PresentationFormat>Geniş ekran</PresentationFormat>
  <Paragraphs>29</Paragraphs>
  <Slides>11</Slides>
  <Notes>5</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11</vt:i4>
      </vt:variant>
    </vt:vector>
  </HeadingPairs>
  <TitlesOfParts>
    <vt:vector size="17" baseType="lpstr">
      <vt:lpstr>ADLaM Display</vt:lpstr>
      <vt:lpstr>Arial</vt:lpstr>
      <vt:lpstr>Calibri</vt:lpstr>
      <vt:lpstr>Trebuchet MS</vt:lpstr>
      <vt:lpstr>Wingdings 3</vt:lpstr>
      <vt:lpstr>Yüzeyler</vt:lpstr>
      <vt:lpstr>PowerPoint Sunusu</vt:lpstr>
      <vt:lpstr>SEASONS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SEASONS</dc:title>
  <dc:creator>ofis 365</dc:creator>
  <cp:lastModifiedBy>Pınar Bayram</cp:lastModifiedBy>
  <cp:revision>5</cp:revision>
  <dcterms:created xsi:type="dcterms:W3CDTF">2023-07-31T17:51:14Z</dcterms:created>
  <dcterms:modified xsi:type="dcterms:W3CDTF">2023-08-28T08:49:54Z</dcterms:modified>
</cp:coreProperties>
</file>